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2" d="100"/>
          <a:sy n="52" d="100"/>
        </p:scale>
        <p:origin x="29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14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74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0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92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27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97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30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88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4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06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9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60CD-191A-4393-B67A-AD55D2E59E45}" type="datetimeFigureOut">
              <a:rPr lang="ru-RU" smtClean="0"/>
              <a:t>04.01.2023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25A97-689B-46AD-AC8E-E06D40F5FB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08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765" y="6456407"/>
            <a:ext cx="584137" cy="6849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c0003.egindykol.aqmoedu.kz/cache/index/129826/i-1024x76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" t="7975" b="7708"/>
          <a:stretch/>
        </p:blipFill>
        <p:spPr bwMode="auto">
          <a:xfrm>
            <a:off x="2794294" y="6585446"/>
            <a:ext cx="567190" cy="36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.ytimg.com/vi/Z5ch3LOb3w4/maxresdefault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3" t="15209" r="25130" b="14791"/>
          <a:stretch/>
        </p:blipFill>
        <p:spPr bwMode="auto">
          <a:xfrm>
            <a:off x="3617721" y="4024235"/>
            <a:ext cx="696225" cy="55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medaboutme.ru/upload/medialibrary/675/shutterstock_10973750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7" y="4039234"/>
            <a:ext cx="595498" cy="59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1"/>
          <p:cNvSpPr>
            <a:spLocks noChangeArrowheads="1"/>
          </p:cNvSpPr>
          <p:nvPr/>
        </p:nvSpPr>
        <p:spPr bwMode="auto">
          <a:xfrm>
            <a:off x="358278" y="1854993"/>
            <a:ext cx="6240994" cy="134461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117322" tIns="58661" rIns="117322" bIns="58661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ru-RU" sz="145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4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4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и зачисление в организации образования независимо от ведомственной подчиненности для обучения по общеобразовательным программам начального, основного среднего, общего среднего образования»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5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2784779" y="2079880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-2784779" y="2373185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4" name="Прямоугольник 13"/>
          <p:cNvSpPr/>
          <p:nvPr/>
        </p:nvSpPr>
        <p:spPr>
          <a:xfrm>
            <a:off x="1793859" y="1324642"/>
            <a:ext cx="3369833" cy="4478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31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услуга</a:t>
            </a:r>
            <a:endParaRPr lang="ru-RU" altLang="ru-RU" sz="1283" dirty="0">
              <a:solidFill>
                <a:srgbClr val="002060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766800" y="3593576"/>
            <a:ext cx="2888708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2.График работы: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услугодатель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 9:00 до 18:30 часов с перерывом на обед с 13:00 до 14:30;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портал:круглосуточно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технических перерывов, связанных с проведением ремонтных работ  </a:t>
            </a:r>
            <a:endParaRPr lang="ru-RU" sz="127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Нашивка 16"/>
          <p:cNvSpPr/>
          <p:nvPr/>
        </p:nvSpPr>
        <p:spPr>
          <a:xfrm flipH="1">
            <a:off x="163975" y="3593576"/>
            <a:ext cx="3051773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1.Наименование </a:t>
            </a:r>
            <a:r>
              <a:rPr lang="ru-RU" sz="907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услугодателя</a:t>
            </a:r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lnSpc>
                <a:spcPct val="107000"/>
              </a:lnSpc>
            </a:pPr>
            <a:r>
              <a:rPr lang="kk-KZ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«Аулиекольская школа-гимназия им. С.Баймагамбетова отдела образования Аулиекольского района» Управления образования акимата Костанайской области</a:t>
            </a:r>
            <a:endParaRPr lang="ru-RU" sz="90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3762356" y="6049832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altLang="ru-RU" sz="953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оказания государственной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</a:t>
            </a:r>
            <a:r>
              <a:rPr lang="ru-RU" altLang="ru-RU" sz="953" b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ru-RU" alt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</a:t>
            </a: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умажная</a:t>
            </a:r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Нашивка 18"/>
          <p:cNvSpPr/>
          <p:nvPr/>
        </p:nvSpPr>
        <p:spPr>
          <a:xfrm flipH="1">
            <a:off x="163976" y="6049832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оказания государственной услуги</a:t>
            </a:r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очную и вечернюю форму обучения – не позднее 30 августа;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первый класс – с 1 апреля по 1 августа текущего года.</a:t>
            </a:r>
          </a:p>
          <a:p>
            <a:pPr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915409">
            <a:off x="2689521" y="4031256"/>
            <a:ext cx="680631" cy="673576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3" name="Прямоугольник 22"/>
          <p:cNvSpPr/>
          <p:nvPr/>
        </p:nvSpPr>
        <p:spPr>
          <a:xfrm rot="18915409">
            <a:off x="3610206" y="4026815"/>
            <a:ext cx="711257" cy="666165"/>
          </a:xfrm>
          <a:prstGeom prst="rect">
            <a:avLst/>
          </a:prstGeom>
          <a:noFill/>
          <a:ln w="19050">
            <a:solidFill>
              <a:srgbClr val="FF7C8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4" name="Прямоугольник 23"/>
          <p:cNvSpPr/>
          <p:nvPr/>
        </p:nvSpPr>
        <p:spPr>
          <a:xfrm rot="18915409">
            <a:off x="2709457" y="6479324"/>
            <a:ext cx="664390" cy="65074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5" name="Прямоугольник 24"/>
          <p:cNvSpPr/>
          <p:nvPr/>
        </p:nvSpPr>
        <p:spPr>
          <a:xfrm rot="18915409">
            <a:off x="3612502" y="6472547"/>
            <a:ext cx="652818" cy="66940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6" name="Прямоугольник 25"/>
          <p:cNvSpPr/>
          <p:nvPr/>
        </p:nvSpPr>
        <p:spPr>
          <a:xfrm rot="18915409">
            <a:off x="2877890" y="9094483"/>
            <a:ext cx="687773" cy="697333"/>
          </a:xfrm>
          <a:prstGeom prst="rect">
            <a:avLst/>
          </a:prstGeom>
          <a:noFill/>
          <a:ln w="19050">
            <a:solidFill>
              <a:srgbClr val="CC339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982" y="9097004"/>
            <a:ext cx="492482" cy="555773"/>
          </a:xfrm>
          <a:prstGeom prst="rect">
            <a:avLst/>
          </a:prstGeom>
        </p:spPr>
      </p:pic>
      <p:sp>
        <p:nvSpPr>
          <p:cNvPr id="27" name="Нашивка 18"/>
          <p:cNvSpPr/>
          <p:nvPr/>
        </p:nvSpPr>
        <p:spPr>
          <a:xfrm flipH="1">
            <a:off x="305683" y="8666033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5.Перечень </a:t>
            </a:r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документов:</a:t>
            </a:r>
          </a:p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одного из родителей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</a:rPr>
              <a:t>- «</a:t>
            </a:r>
            <a:r>
              <a:rPr lang="en-US" sz="95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</a:t>
            </a:r>
            <a:r>
              <a:rPr lang="en-US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5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</a:t>
            </a:r>
            <a:r>
              <a:rPr lang="en-US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5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95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Спавка</a:t>
            </a: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формы № 065/у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Фотография ребенка размером 3х4 см</a:t>
            </a:r>
          </a:p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Нашивка 17"/>
          <p:cNvSpPr/>
          <p:nvPr/>
        </p:nvSpPr>
        <p:spPr>
          <a:xfrm>
            <a:off x="3762356" y="8666033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63" y="9042487"/>
            <a:ext cx="587896" cy="689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 rot="18915409">
            <a:off x="3538951" y="9113086"/>
            <a:ext cx="720114" cy="662268"/>
          </a:xfrm>
          <a:prstGeom prst="rect">
            <a:avLst/>
          </a:prstGeom>
          <a:noFill/>
          <a:ln w="19050">
            <a:solidFill>
              <a:srgbClr val="66CC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5" name="Прямоугольник 4"/>
          <p:cNvSpPr/>
          <p:nvPr/>
        </p:nvSpPr>
        <p:spPr>
          <a:xfrm>
            <a:off x="4438731" y="8798101"/>
            <a:ext cx="2145271" cy="1118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оказания </a:t>
            </a:r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услуги: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обращении через портал в "личный кабинет" </a:t>
            </a:r>
            <a:r>
              <a:rPr lang="ru-RU" sz="95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услугополучателя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приходит уведомление о зачислении в организацию образования в форме электронного документа</a:t>
            </a:r>
          </a:p>
        </p:txBody>
      </p:sp>
    </p:spTree>
    <p:extLst>
      <p:ext uri="{BB962C8B-B14F-4D97-AF65-F5344CB8AC3E}">
        <p14:creationId xmlns:p14="http://schemas.microsoft.com/office/powerpoint/2010/main" val="39653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765" y="6456407"/>
            <a:ext cx="584137" cy="6849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c0003.egindykol.aqmoedu.kz/cache/index/129826/i-1024x76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" t="7975" b="7708"/>
          <a:stretch/>
        </p:blipFill>
        <p:spPr bwMode="auto">
          <a:xfrm>
            <a:off x="2794294" y="6585446"/>
            <a:ext cx="567190" cy="36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.ytimg.com/vi/Z5ch3LOb3w4/maxresdefault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3" t="15209" r="25130" b="14791"/>
          <a:stretch/>
        </p:blipFill>
        <p:spPr bwMode="auto">
          <a:xfrm>
            <a:off x="3617721" y="4024235"/>
            <a:ext cx="696225" cy="55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medaboutme.ru/upload/medialibrary/675/shutterstock_10973750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7" y="4039234"/>
            <a:ext cx="595498" cy="59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1"/>
          <p:cNvSpPr>
            <a:spLocks noChangeArrowheads="1"/>
          </p:cNvSpPr>
          <p:nvPr/>
        </p:nvSpPr>
        <p:spPr bwMode="auto">
          <a:xfrm>
            <a:off x="236957" y="1824321"/>
            <a:ext cx="6240994" cy="134461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117322" tIns="58661" rIns="117322" bIns="58661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ru-RU" sz="145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4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45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для организации индивидуального бесплатного обучения на дому детей, которые по состоянию здоровья в течение длительного времени не могут посещать организации начального, основного среднего, общего среднего образования»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5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2784779" y="2079880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-2784779" y="2373185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4" name="Прямоугольник 13"/>
          <p:cNvSpPr/>
          <p:nvPr/>
        </p:nvSpPr>
        <p:spPr>
          <a:xfrm>
            <a:off x="1846957" y="1341689"/>
            <a:ext cx="3369833" cy="4478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31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услуга</a:t>
            </a:r>
            <a:endParaRPr lang="ru-RU" altLang="ru-RU" sz="1283" dirty="0">
              <a:solidFill>
                <a:srgbClr val="002060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766800" y="3593576"/>
            <a:ext cx="2888708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2.График работы: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услугодатель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 9:00 до 18:30 часов с перерывом на обед с 13:00 до 14:30;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портал:круглосуточно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технических перерывов, связанных с проведением ремонтных работ  </a:t>
            </a:r>
            <a:endParaRPr lang="ru-RU" sz="127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Нашивка 16"/>
          <p:cNvSpPr/>
          <p:nvPr/>
        </p:nvSpPr>
        <p:spPr>
          <a:xfrm flipH="1">
            <a:off x="163975" y="3593576"/>
            <a:ext cx="3051773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1.Наименование </a:t>
            </a:r>
            <a:r>
              <a:rPr lang="ru-RU" sz="907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услугодателя</a:t>
            </a:r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lnSpc>
                <a:spcPct val="107000"/>
              </a:lnSpc>
            </a:pPr>
            <a:r>
              <a:rPr lang="kk-KZ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«Аулиекольская школа-гимназия им. С.Баймагамбетова отдела образования Аулиекольского района» Управления образования акимата Костанайской области</a:t>
            </a:r>
            <a:endParaRPr lang="ru-RU" sz="90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3762356" y="6049832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altLang="ru-RU" sz="953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оказания государственной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</a:t>
            </a:r>
            <a:r>
              <a:rPr lang="ru-RU" altLang="ru-RU" sz="953" b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ru-RU" alt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</a:t>
            </a: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умажная</a:t>
            </a:r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Нашивка 18"/>
          <p:cNvSpPr/>
          <p:nvPr/>
        </p:nvSpPr>
        <p:spPr>
          <a:xfrm flipH="1">
            <a:off x="163976" y="6049832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оказания государственной услуги</a:t>
            </a:r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рабочих дня</a:t>
            </a:r>
            <a:endParaRPr lang="ru-RU" sz="953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915409">
            <a:off x="2689521" y="4031256"/>
            <a:ext cx="680631" cy="673576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3" name="Прямоугольник 22"/>
          <p:cNvSpPr/>
          <p:nvPr/>
        </p:nvSpPr>
        <p:spPr>
          <a:xfrm rot="18915409">
            <a:off x="3610206" y="4026815"/>
            <a:ext cx="711257" cy="666165"/>
          </a:xfrm>
          <a:prstGeom prst="rect">
            <a:avLst/>
          </a:prstGeom>
          <a:noFill/>
          <a:ln w="19050">
            <a:solidFill>
              <a:srgbClr val="FF7C8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4" name="Прямоугольник 23"/>
          <p:cNvSpPr/>
          <p:nvPr/>
        </p:nvSpPr>
        <p:spPr>
          <a:xfrm rot="18915409">
            <a:off x="2709457" y="6479324"/>
            <a:ext cx="664390" cy="65074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5" name="Прямоугольник 24"/>
          <p:cNvSpPr/>
          <p:nvPr/>
        </p:nvSpPr>
        <p:spPr>
          <a:xfrm rot="18915409">
            <a:off x="3612502" y="6472547"/>
            <a:ext cx="652818" cy="66940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6" name="Прямоугольник 25"/>
          <p:cNvSpPr/>
          <p:nvPr/>
        </p:nvSpPr>
        <p:spPr>
          <a:xfrm rot="18915409">
            <a:off x="2877890" y="9094483"/>
            <a:ext cx="687773" cy="697333"/>
          </a:xfrm>
          <a:prstGeom prst="rect">
            <a:avLst/>
          </a:prstGeom>
          <a:noFill/>
          <a:ln w="19050">
            <a:solidFill>
              <a:srgbClr val="CC339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982" y="9097004"/>
            <a:ext cx="492482" cy="555773"/>
          </a:xfrm>
          <a:prstGeom prst="rect">
            <a:avLst/>
          </a:prstGeom>
        </p:spPr>
      </p:pic>
      <p:sp>
        <p:nvSpPr>
          <p:cNvPr id="27" name="Нашивка 18"/>
          <p:cNvSpPr/>
          <p:nvPr/>
        </p:nvSpPr>
        <p:spPr>
          <a:xfrm flipH="1">
            <a:off x="305683" y="8666033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5.Перечень </a:t>
            </a:r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документов: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заявление (в произвольной форме);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заключение врачебно-консультационной комиссии с рекомендацией по обучению на дому</a:t>
            </a:r>
          </a:p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Нашивка 17"/>
          <p:cNvSpPr/>
          <p:nvPr/>
        </p:nvSpPr>
        <p:spPr>
          <a:xfrm>
            <a:off x="3762356" y="8666033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63" y="9042487"/>
            <a:ext cx="587896" cy="689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 rot="18915409">
            <a:off x="3538951" y="9113086"/>
            <a:ext cx="720114" cy="662268"/>
          </a:xfrm>
          <a:prstGeom prst="rect">
            <a:avLst/>
          </a:prstGeom>
          <a:noFill/>
          <a:ln w="19050">
            <a:solidFill>
              <a:srgbClr val="66CC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5" name="Прямоугольник 4"/>
          <p:cNvSpPr/>
          <p:nvPr/>
        </p:nvSpPr>
        <p:spPr>
          <a:xfrm>
            <a:off x="4478744" y="8807084"/>
            <a:ext cx="2145271" cy="1265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Результат оказания государственной услуги: </a:t>
            </a:r>
          </a:p>
          <a:p>
            <a:pPr marL="207386" indent="-207386">
              <a:buAutoNum type="arabicParenR"/>
            </a:pP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расписка 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приеме документов </a:t>
            </a:r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произвольной форме);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приказ о зачислении на индивидуальное 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бесплатное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 дому</a:t>
            </a:r>
          </a:p>
          <a:p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81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765" y="6456407"/>
            <a:ext cx="584137" cy="6849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c0003.egindykol.aqmoedu.kz/cache/index/129826/i-1024x76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" t="7975" b="7708"/>
          <a:stretch/>
        </p:blipFill>
        <p:spPr bwMode="auto">
          <a:xfrm>
            <a:off x="2794294" y="6585446"/>
            <a:ext cx="567190" cy="36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.ytimg.com/vi/Z5ch3LOb3w4/maxresdefault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3" t="15209" r="25130" b="14791"/>
          <a:stretch/>
        </p:blipFill>
        <p:spPr bwMode="auto">
          <a:xfrm>
            <a:off x="3617721" y="4024235"/>
            <a:ext cx="696225" cy="55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medaboutme.ru/upload/medialibrary/675/shutterstock_10973750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7" y="4039234"/>
            <a:ext cx="595498" cy="59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1"/>
          <p:cNvSpPr>
            <a:spLocks noChangeArrowheads="1"/>
          </p:cNvSpPr>
          <p:nvPr/>
        </p:nvSpPr>
        <p:spPr bwMode="auto">
          <a:xfrm>
            <a:off x="236957" y="1824321"/>
            <a:ext cx="6240994" cy="134461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117322" tIns="58661" rIns="117322" bIns="58661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ru-RU" sz="18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81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814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для перевода детей между организациями начального, основного среднего, общего среднего образования»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81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2784779" y="2079880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-2784779" y="2373185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4" name="Прямоугольник 13"/>
          <p:cNvSpPr/>
          <p:nvPr/>
        </p:nvSpPr>
        <p:spPr>
          <a:xfrm>
            <a:off x="1821722" y="1309520"/>
            <a:ext cx="3369833" cy="4478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31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услуга</a:t>
            </a:r>
            <a:endParaRPr lang="ru-RU" altLang="ru-RU" sz="1283" dirty="0">
              <a:solidFill>
                <a:srgbClr val="002060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766800" y="3593576"/>
            <a:ext cx="2888708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2.График работы: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услугодатель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 9:00 до 18:30 часов с перерывом на обед с 13:00 до 14:30;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портал:круглосуточно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технических перерывов, связанных с проведением ремонтных работ  </a:t>
            </a:r>
            <a:endParaRPr lang="ru-RU" sz="127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Нашивка 16"/>
          <p:cNvSpPr/>
          <p:nvPr/>
        </p:nvSpPr>
        <p:spPr>
          <a:xfrm flipH="1">
            <a:off x="163975" y="3593576"/>
            <a:ext cx="3051773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1.Наименование </a:t>
            </a:r>
            <a:r>
              <a:rPr lang="ru-RU" sz="907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услугодателя</a:t>
            </a:r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lnSpc>
                <a:spcPct val="107000"/>
              </a:lnSpc>
            </a:pPr>
            <a:r>
              <a:rPr lang="kk-KZ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«Аулиекольская школа-гимназия им. С.Баймагамбетова отдела образования Аулиекольского района» Управления образования акимата Костанайской области</a:t>
            </a:r>
            <a:endParaRPr lang="ru-RU" sz="90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3762356" y="6049832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altLang="ru-RU" sz="953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оказания государственной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</a:t>
            </a:r>
            <a:r>
              <a:rPr lang="ru-RU" altLang="ru-RU" sz="953" b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ru-RU" alt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</a:t>
            </a: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умажная</a:t>
            </a:r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Нашивка 18"/>
          <p:cNvSpPr/>
          <p:nvPr/>
        </p:nvSpPr>
        <p:spPr>
          <a:xfrm flipH="1">
            <a:off x="163976" y="6049832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оказания государственной услуги</a:t>
            </a:r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минут</a:t>
            </a:r>
            <a:endParaRPr lang="ru-RU" sz="953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915409">
            <a:off x="2689521" y="4031256"/>
            <a:ext cx="680631" cy="673576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3" name="Прямоугольник 22"/>
          <p:cNvSpPr/>
          <p:nvPr/>
        </p:nvSpPr>
        <p:spPr>
          <a:xfrm rot="18915409">
            <a:off x="3610206" y="4026815"/>
            <a:ext cx="711257" cy="666165"/>
          </a:xfrm>
          <a:prstGeom prst="rect">
            <a:avLst/>
          </a:prstGeom>
          <a:noFill/>
          <a:ln w="19050">
            <a:solidFill>
              <a:srgbClr val="FF7C8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4" name="Прямоугольник 23"/>
          <p:cNvSpPr/>
          <p:nvPr/>
        </p:nvSpPr>
        <p:spPr>
          <a:xfrm rot="18915409">
            <a:off x="2709457" y="6479324"/>
            <a:ext cx="664390" cy="65074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5" name="Прямоугольник 24"/>
          <p:cNvSpPr/>
          <p:nvPr/>
        </p:nvSpPr>
        <p:spPr>
          <a:xfrm rot="18915409">
            <a:off x="3612502" y="6472547"/>
            <a:ext cx="652818" cy="66940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6" name="Прямоугольник 25"/>
          <p:cNvSpPr/>
          <p:nvPr/>
        </p:nvSpPr>
        <p:spPr>
          <a:xfrm rot="18915409">
            <a:off x="2877890" y="9094483"/>
            <a:ext cx="687773" cy="697333"/>
          </a:xfrm>
          <a:prstGeom prst="rect">
            <a:avLst/>
          </a:prstGeom>
          <a:noFill/>
          <a:ln w="19050">
            <a:solidFill>
              <a:srgbClr val="CC339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982" y="9097004"/>
            <a:ext cx="492482" cy="555773"/>
          </a:xfrm>
          <a:prstGeom prst="rect">
            <a:avLst/>
          </a:prstGeom>
        </p:spPr>
      </p:pic>
      <p:sp>
        <p:nvSpPr>
          <p:cNvPr id="27" name="Нашивка 18"/>
          <p:cNvSpPr/>
          <p:nvPr/>
        </p:nvSpPr>
        <p:spPr>
          <a:xfrm flipH="1">
            <a:off x="305683" y="8666033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5.Перечень </a:t>
            </a:r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документов: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1)заявление</a:t>
            </a: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удостоверенное ЭЦП </a:t>
            </a:r>
            <a:r>
              <a:rPr lang="ru-RU" sz="953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услугополучателя</a:t>
            </a: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форме, согласно </a:t>
            </a: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приложению 2 к настоящему Стандарту;</a:t>
            </a:r>
          </a:p>
          <a:p>
            <a:pPr algn="just"/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электронная копия открепительного талона</a:t>
            </a:r>
          </a:p>
          <a:p>
            <a:pPr algn="just"/>
            <a:endParaRPr 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Нашивка 17"/>
          <p:cNvSpPr/>
          <p:nvPr/>
        </p:nvSpPr>
        <p:spPr>
          <a:xfrm>
            <a:off x="3762356" y="8666033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63" y="9042487"/>
            <a:ext cx="587896" cy="689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 rot="18915409">
            <a:off x="3538951" y="9113086"/>
            <a:ext cx="720114" cy="662268"/>
          </a:xfrm>
          <a:prstGeom prst="rect">
            <a:avLst/>
          </a:prstGeom>
          <a:noFill/>
          <a:ln w="19050">
            <a:solidFill>
              <a:srgbClr val="66CC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5" name="Прямоугольник 4"/>
          <p:cNvSpPr/>
          <p:nvPr/>
        </p:nvSpPr>
        <p:spPr>
          <a:xfrm>
            <a:off x="4449039" y="8670654"/>
            <a:ext cx="2145271" cy="1558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Результат оказания государственной услуги: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обращении через портал в "личный кабинет" </a:t>
            </a:r>
            <a:r>
              <a:rPr lang="ru-RU" sz="95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услугополучателя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приходит уведомление о зачислении в организацию образования или о мотивированном отказе с указанием причин отказа в форме </a:t>
            </a:r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электронного 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 </a:t>
            </a:r>
          </a:p>
          <a:p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6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765" y="6456407"/>
            <a:ext cx="584137" cy="6849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c0003.egindykol.aqmoedu.kz/cache/index/129826/i-1024x76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" t="7975" b="7708"/>
          <a:stretch/>
        </p:blipFill>
        <p:spPr bwMode="auto">
          <a:xfrm>
            <a:off x="2794294" y="6585446"/>
            <a:ext cx="567190" cy="36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.ytimg.com/vi/Z5ch3LOb3w4/maxresdefault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3" t="15209" r="25130" b="14791"/>
          <a:stretch/>
        </p:blipFill>
        <p:spPr bwMode="auto">
          <a:xfrm>
            <a:off x="3617721" y="4024235"/>
            <a:ext cx="696225" cy="55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medaboutme.ru/upload/medialibrary/675/shutterstock_10973750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7" y="4039234"/>
            <a:ext cx="595498" cy="59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1"/>
          <p:cNvSpPr>
            <a:spLocks noChangeArrowheads="1"/>
          </p:cNvSpPr>
          <p:nvPr/>
        </p:nvSpPr>
        <p:spPr bwMode="auto">
          <a:xfrm>
            <a:off x="236957" y="1824321"/>
            <a:ext cx="6240994" cy="134461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117322" tIns="58661" rIns="117322" bIns="58661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1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1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дубликатов документов об основном среднем, общем среднем образовании»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52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2784779" y="2079880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-2784779" y="2373185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4" name="Прямоугольник 13"/>
          <p:cNvSpPr/>
          <p:nvPr/>
        </p:nvSpPr>
        <p:spPr>
          <a:xfrm>
            <a:off x="1821722" y="1340437"/>
            <a:ext cx="3369833" cy="4478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31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услуга</a:t>
            </a:r>
            <a:endParaRPr lang="ru-RU" altLang="ru-RU" sz="1283" dirty="0">
              <a:solidFill>
                <a:srgbClr val="002060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766800" y="3593576"/>
            <a:ext cx="2888708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2.График работы: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услугодатель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 9:00 до 18:30 часов с перерывом на обед с 13:00 до 14:30;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портал:круглосуточно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технических перерывов, связанных с проведением ремонтных работ  </a:t>
            </a:r>
            <a:endParaRPr lang="ru-RU" sz="127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Нашивка 16"/>
          <p:cNvSpPr/>
          <p:nvPr/>
        </p:nvSpPr>
        <p:spPr>
          <a:xfrm flipH="1">
            <a:off x="163975" y="3593576"/>
            <a:ext cx="3051773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1.Наименование </a:t>
            </a:r>
            <a:r>
              <a:rPr lang="ru-RU" sz="907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услугодателя</a:t>
            </a:r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lnSpc>
                <a:spcPct val="107000"/>
              </a:lnSpc>
            </a:pPr>
            <a:r>
              <a:rPr lang="kk-KZ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«Аулиекольская школа-гимназия им. С.Баймагамбетова отдела образования Аулиекольского района» Управления образования акимата Костанайской области</a:t>
            </a:r>
            <a:endParaRPr lang="ru-RU" sz="90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3762356" y="6049832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altLang="ru-RU" sz="953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оказания государственной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</a:t>
            </a:r>
            <a:r>
              <a:rPr lang="ru-RU" altLang="ru-RU" sz="953" b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ru-RU" alt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</a:t>
            </a: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умажная</a:t>
            </a:r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Нашивка 18"/>
          <p:cNvSpPr/>
          <p:nvPr/>
        </p:nvSpPr>
        <p:spPr>
          <a:xfrm flipH="1">
            <a:off x="163976" y="6049832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915409">
            <a:off x="2689521" y="4031256"/>
            <a:ext cx="680631" cy="673576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3" name="Прямоугольник 22"/>
          <p:cNvSpPr/>
          <p:nvPr/>
        </p:nvSpPr>
        <p:spPr>
          <a:xfrm rot="18915409">
            <a:off x="3610206" y="4026815"/>
            <a:ext cx="711257" cy="666165"/>
          </a:xfrm>
          <a:prstGeom prst="rect">
            <a:avLst/>
          </a:prstGeom>
          <a:noFill/>
          <a:ln w="19050">
            <a:solidFill>
              <a:srgbClr val="FF7C8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4" name="Прямоугольник 23"/>
          <p:cNvSpPr/>
          <p:nvPr/>
        </p:nvSpPr>
        <p:spPr>
          <a:xfrm rot="18915409">
            <a:off x="2709457" y="6479324"/>
            <a:ext cx="664390" cy="65074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5" name="Прямоугольник 24"/>
          <p:cNvSpPr/>
          <p:nvPr/>
        </p:nvSpPr>
        <p:spPr>
          <a:xfrm rot="18915409">
            <a:off x="3612502" y="6472547"/>
            <a:ext cx="652818" cy="66940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6" name="Прямоугольник 25"/>
          <p:cNvSpPr/>
          <p:nvPr/>
        </p:nvSpPr>
        <p:spPr>
          <a:xfrm rot="18915409">
            <a:off x="2877890" y="9094483"/>
            <a:ext cx="687773" cy="697333"/>
          </a:xfrm>
          <a:prstGeom prst="rect">
            <a:avLst/>
          </a:prstGeom>
          <a:noFill/>
          <a:ln w="19050">
            <a:solidFill>
              <a:srgbClr val="CC339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982" y="9097004"/>
            <a:ext cx="492482" cy="555773"/>
          </a:xfrm>
          <a:prstGeom prst="rect">
            <a:avLst/>
          </a:prstGeom>
        </p:spPr>
      </p:pic>
      <p:sp>
        <p:nvSpPr>
          <p:cNvPr id="27" name="Нашивка 18"/>
          <p:cNvSpPr/>
          <p:nvPr/>
        </p:nvSpPr>
        <p:spPr>
          <a:xfrm flipH="1">
            <a:off x="305683" y="8666033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Нашивка 17"/>
          <p:cNvSpPr/>
          <p:nvPr/>
        </p:nvSpPr>
        <p:spPr>
          <a:xfrm>
            <a:off x="3762356" y="8666033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63" y="9042487"/>
            <a:ext cx="587896" cy="689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 rot="18915409">
            <a:off x="3538951" y="9113086"/>
            <a:ext cx="720114" cy="662268"/>
          </a:xfrm>
          <a:prstGeom prst="rect">
            <a:avLst/>
          </a:prstGeom>
          <a:noFill/>
          <a:ln w="19050">
            <a:solidFill>
              <a:srgbClr val="66CC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5" name="Прямоугольник 4"/>
          <p:cNvSpPr/>
          <p:nvPr/>
        </p:nvSpPr>
        <p:spPr>
          <a:xfrm>
            <a:off x="4467646" y="8888220"/>
            <a:ext cx="2145271" cy="1118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Результат оказания государственной услуги: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Дубликат документов об основном среднем, общем среднем образовании либо мотивированный ответ об отказе.</a:t>
            </a:r>
          </a:p>
          <a:p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3547" y="6184863"/>
            <a:ext cx="1910065" cy="141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оказания государственной услуги</a:t>
            </a:r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сдачи </a:t>
            </a:r>
            <a:r>
              <a:rPr lang="ru-RU" sz="95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услугополучателем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документов в Государственную корпорацию или организацию основного среднего и общего среднего образования или на портал – 15 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	рабочих 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дней.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14642" y="9186424"/>
            <a:ext cx="3427560" cy="3856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5.Перечень документов:</a:t>
            </a:r>
          </a:p>
          <a:p>
            <a:pPr algn="just"/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1)заявление</a:t>
            </a:r>
            <a:endParaRPr lang="ru-RU" sz="953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9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765" y="6456407"/>
            <a:ext cx="584137" cy="6849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c0003.egindykol.aqmoedu.kz/cache/index/129826/i-1024x76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" t="7975" b="7708"/>
          <a:stretch/>
        </p:blipFill>
        <p:spPr bwMode="auto">
          <a:xfrm>
            <a:off x="2794294" y="6585446"/>
            <a:ext cx="567190" cy="36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.ytimg.com/vi/Z5ch3LOb3w4/maxresdefault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3" t="15209" r="25130" b="14791"/>
          <a:stretch/>
        </p:blipFill>
        <p:spPr bwMode="auto">
          <a:xfrm>
            <a:off x="3617721" y="4024235"/>
            <a:ext cx="696225" cy="55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medaboutme.ru/upload/medialibrary/675/shutterstock_10973750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7" y="4039234"/>
            <a:ext cx="595498" cy="59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1"/>
          <p:cNvSpPr>
            <a:spLocks noChangeArrowheads="1"/>
          </p:cNvSpPr>
          <p:nvPr/>
        </p:nvSpPr>
        <p:spPr bwMode="auto">
          <a:xfrm>
            <a:off x="236957" y="1824321"/>
            <a:ext cx="6240994" cy="1344611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117322" tIns="58661" rIns="117322" bIns="58661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1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«Прием документов и зачисление детей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17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дошкольные организации»</a:t>
            </a:r>
            <a:endParaRPr lang="ru-RU" altLang="ru-RU" sz="2177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-2784779" y="2079880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-2784779" y="2373185"/>
            <a:ext cx="237000" cy="47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17322" tIns="58661" rIns="117322" bIns="58661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310"/>
          </a:p>
        </p:txBody>
      </p:sp>
      <p:sp>
        <p:nvSpPr>
          <p:cNvPr id="14" name="Прямоугольник 13"/>
          <p:cNvSpPr/>
          <p:nvPr/>
        </p:nvSpPr>
        <p:spPr>
          <a:xfrm>
            <a:off x="1846957" y="1295950"/>
            <a:ext cx="3369833" cy="4478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31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услуга</a:t>
            </a:r>
            <a:endParaRPr lang="ru-RU" altLang="ru-RU" sz="1283" dirty="0">
              <a:solidFill>
                <a:srgbClr val="002060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3766800" y="3593576"/>
            <a:ext cx="2888708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2.График работы: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услугодатель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 9:00 до 18:30 часов с перерывом на обед с 13:00 до 14:30;</a:t>
            </a:r>
          </a:p>
          <a:p>
            <a:r>
              <a:rPr lang="ru-RU" sz="907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портал:круглосуточно</a:t>
            </a:r>
            <a:r>
              <a:rPr lang="ru-RU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технических перерывов, связанных с проведением ремонтных работ  </a:t>
            </a:r>
            <a:endParaRPr lang="ru-RU" sz="127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12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4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Нашивка 16"/>
          <p:cNvSpPr/>
          <p:nvPr/>
        </p:nvSpPr>
        <p:spPr>
          <a:xfrm flipH="1">
            <a:off x="163975" y="3593576"/>
            <a:ext cx="3051773" cy="1498931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1.Наименование </a:t>
            </a:r>
            <a:r>
              <a:rPr lang="ru-RU" sz="907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услугодателя</a:t>
            </a:r>
            <a:r>
              <a:rPr lang="ru-RU" sz="907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lnSpc>
                <a:spcPct val="107000"/>
              </a:lnSpc>
            </a:pPr>
            <a:r>
              <a:rPr lang="kk-KZ" sz="907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«Аулиекольская школа-гимназия им. С.Баймагамбетова отдела образования Аулиекольского района» Управления образования акимата Костанайской области</a:t>
            </a:r>
            <a:endParaRPr lang="ru-RU" sz="90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3762356" y="6049832"/>
            <a:ext cx="2893153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953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altLang="ru-RU" sz="953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оказания государственной </a:t>
            </a:r>
            <a:r>
              <a:rPr lang="ru-RU" altLang="ru-RU" sz="953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</a:t>
            </a:r>
            <a:r>
              <a:rPr lang="ru-RU" altLang="ru-RU" sz="953" b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ru-RU" alt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ru-RU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</a:t>
            </a: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95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умажная</a:t>
            </a:r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Нашивка 18"/>
          <p:cNvSpPr/>
          <p:nvPr/>
        </p:nvSpPr>
        <p:spPr>
          <a:xfrm flipH="1">
            <a:off x="163976" y="6049832"/>
            <a:ext cx="3051772" cy="1554233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915409">
            <a:off x="2689521" y="4031256"/>
            <a:ext cx="680631" cy="673576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3" name="Прямоугольник 22"/>
          <p:cNvSpPr/>
          <p:nvPr/>
        </p:nvSpPr>
        <p:spPr>
          <a:xfrm rot="18915409">
            <a:off x="3610206" y="4026815"/>
            <a:ext cx="711257" cy="666165"/>
          </a:xfrm>
          <a:prstGeom prst="rect">
            <a:avLst/>
          </a:prstGeom>
          <a:noFill/>
          <a:ln w="19050">
            <a:solidFill>
              <a:srgbClr val="FF7C8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4" name="Прямоугольник 23"/>
          <p:cNvSpPr/>
          <p:nvPr/>
        </p:nvSpPr>
        <p:spPr>
          <a:xfrm rot="18915409">
            <a:off x="2709457" y="6479324"/>
            <a:ext cx="664390" cy="65074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5" name="Прямоугольник 24"/>
          <p:cNvSpPr/>
          <p:nvPr/>
        </p:nvSpPr>
        <p:spPr>
          <a:xfrm rot="18915409">
            <a:off x="3612502" y="6472547"/>
            <a:ext cx="652818" cy="669408"/>
          </a:xfrm>
          <a:prstGeom prst="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26" name="Прямоугольник 25"/>
          <p:cNvSpPr/>
          <p:nvPr/>
        </p:nvSpPr>
        <p:spPr>
          <a:xfrm rot="18915409">
            <a:off x="2784145" y="9094483"/>
            <a:ext cx="687773" cy="697333"/>
          </a:xfrm>
          <a:prstGeom prst="rect">
            <a:avLst/>
          </a:prstGeom>
          <a:noFill/>
          <a:ln w="19050">
            <a:solidFill>
              <a:srgbClr val="CC339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791" y="9131826"/>
            <a:ext cx="492482" cy="555773"/>
          </a:xfrm>
          <a:prstGeom prst="rect">
            <a:avLst/>
          </a:prstGeom>
        </p:spPr>
      </p:pic>
      <p:sp>
        <p:nvSpPr>
          <p:cNvPr id="27" name="Нашивка 18"/>
          <p:cNvSpPr/>
          <p:nvPr/>
        </p:nvSpPr>
        <p:spPr>
          <a:xfrm flipH="1">
            <a:off x="305682" y="8561389"/>
            <a:ext cx="3051772" cy="1658876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53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Нашивка 17"/>
          <p:cNvSpPr/>
          <p:nvPr/>
        </p:nvSpPr>
        <p:spPr>
          <a:xfrm>
            <a:off x="3762356" y="8561389"/>
            <a:ext cx="2893153" cy="1658876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953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0" descr="https://avatars.mds.yandex.net/get-pdb/480866/4a1f9cd0-75fa-4fe0-88af-7ae2147e6ad0/s120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08" y="9065019"/>
            <a:ext cx="587896" cy="6893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 rot="18915409">
            <a:off x="3625759" y="9116057"/>
            <a:ext cx="720114" cy="662268"/>
          </a:xfrm>
          <a:prstGeom prst="rect">
            <a:avLst/>
          </a:prstGeom>
          <a:noFill/>
          <a:ln w="19050">
            <a:solidFill>
              <a:srgbClr val="66CC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310"/>
          </a:p>
        </p:txBody>
      </p:sp>
      <p:sp>
        <p:nvSpPr>
          <p:cNvPr id="5" name="Прямоугольник 4"/>
          <p:cNvSpPr/>
          <p:nvPr/>
        </p:nvSpPr>
        <p:spPr>
          <a:xfrm>
            <a:off x="4492443" y="8595050"/>
            <a:ext cx="2145271" cy="1705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Результат оказания государственной услуги: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ребенка в 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дошкольную организацию на основании заключенного договора между дошкольной организацией и одним из родителей или законным представителем ребенка, либо мотивированный ответ об 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отказе в оказании </a:t>
            </a:r>
          </a:p>
          <a:p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услуге</a:t>
            </a:r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3222" y="6488902"/>
            <a:ext cx="1910065" cy="532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оказания государственной услуги</a:t>
            </a:r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55539" indent="-155539" algn="just">
              <a:buFont typeface="Arial" panose="020B0604020202020204" pitchFamily="34" charset="0"/>
              <a:buChar char="•"/>
            </a:pP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минут</a:t>
            </a:r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6853" y="8708197"/>
            <a:ext cx="1964341" cy="141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5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Перечень документов:</a:t>
            </a:r>
          </a:p>
          <a:p>
            <a:pPr algn="just"/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направление на зачисление</a:t>
            </a:r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5539" indent="-155539" algn="just">
              <a:buFontTx/>
              <a:buChar char="-"/>
            </a:pP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удостоверение личности одного из родителей</a:t>
            </a:r>
          </a:p>
          <a:p>
            <a:pPr marL="155539" indent="-155539" algn="just">
              <a:buFontTx/>
              <a:buChar char="-"/>
            </a:pP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видетельство о </a:t>
            </a:r>
          </a:p>
          <a:p>
            <a:pPr algn="just"/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рождении ребенка</a:t>
            </a:r>
          </a:p>
          <a:p>
            <a:pPr marL="155539" indent="-155539" algn="just">
              <a:buFontTx/>
              <a:buChar char="-"/>
            </a:pP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«Паспорт здоровья ребенка»</a:t>
            </a:r>
          </a:p>
          <a:p>
            <a:pPr marL="155539" indent="-155539" algn="just">
              <a:buFontTx/>
              <a:buChar char="-"/>
            </a:pP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95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правка о состоянии здоровья ребенка</a:t>
            </a:r>
            <a:endParaRPr lang="ru-RU" sz="95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99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754</Words>
  <Application>Microsoft Office PowerPoint</Application>
  <PresentationFormat>Широкоэкранный</PresentationFormat>
  <Paragraphs>116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created xsi:type="dcterms:W3CDTF">2023-01-04T04:37:04Z</dcterms:created>
  <dcterms:modified xsi:type="dcterms:W3CDTF">2023-01-04T04:39:15Z</dcterms:modified>
</cp:coreProperties>
</file>